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62" r:id="rId2"/>
    <p:sldId id="256" r:id="rId3"/>
    <p:sldId id="259" r:id="rId4"/>
    <p:sldId id="257" r:id="rId5"/>
    <p:sldId id="264" r:id="rId6"/>
    <p:sldId id="288" r:id="rId7"/>
    <p:sldId id="272" r:id="rId8"/>
    <p:sldId id="275" r:id="rId9"/>
    <p:sldId id="276" r:id="rId10"/>
    <p:sldId id="280" r:id="rId11"/>
    <p:sldId id="281" r:id="rId12"/>
    <p:sldId id="282" r:id="rId13"/>
    <p:sldId id="283" r:id="rId14"/>
    <p:sldId id="284" r:id="rId15"/>
    <p:sldId id="285" r:id="rId16"/>
    <p:sldId id="286" r:id="rId17"/>
    <p:sldId id="287" r:id="rId18"/>
    <p:sldId id="289" r:id="rId19"/>
    <p:sldId id="2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87" autoAdjust="0"/>
    <p:restoredTop sz="93865" autoAdjust="0"/>
  </p:normalViewPr>
  <p:slideViewPr>
    <p:cSldViewPr snapToGrid="0">
      <p:cViewPr varScale="1">
        <p:scale>
          <a:sx n="81" d="100"/>
          <a:sy n="81" d="100"/>
        </p:scale>
        <p:origin x="-710" y="-8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016F5D-EF33-4FCD-9536-38CDB58D1532}" type="datetimeFigureOut">
              <a:rPr lang="en-US" smtClean="0"/>
              <a:pPr/>
              <a:t>3/27/2024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9D32CB-8BAA-469C-B55D-6C66FFB8590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9D32CB-8BAA-469C-B55D-6C66FFB85908}"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42176C-95A4-4D97-9E69-3D25929A37EA}" type="datetimeFigureOut">
              <a:rPr lang="en-IN" smtClean="0"/>
              <a:pPr/>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64BE71F-7276-4CAC-BE20-5EB2AA67FA1E}"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2176C-95A4-4D97-9E69-3D25929A37EA}" type="datetimeFigureOut">
              <a:rPr lang="en-IN" smtClean="0"/>
              <a:pPr/>
              <a:t>27-03-2024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4BE71F-7276-4CAC-BE20-5EB2AA67FA1E}"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8231"/>
            <a:ext cx="10515600" cy="1801026"/>
          </a:xfrm>
        </p:spPr>
        <p:txBody>
          <a:bodyPr>
            <a:noAutofit/>
          </a:bodyPr>
          <a:lstStyle/>
          <a:p>
            <a:pPr algn="ctr">
              <a:lnSpc>
                <a:spcPct val="100000"/>
              </a:lnSpc>
            </a:pPr>
            <a:r>
              <a:rPr lang="en-IN" sz="3600" dirty="0">
                <a:latin typeface="Times New Roman" panose="02020603050405020304" pitchFamily="18" charset="0"/>
                <a:cs typeface="Times New Roman" panose="02020603050405020304" pitchFamily="18" charset="0"/>
              </a:rPr>
              <a:t>JNTUA COLLEGE OF ENGINEERING PULIVENDULA(AUTONOMOUS)</a:t>
            </a:r>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xmlns="" val="0"/>
              </a:ext>
            </a:extLst>
          </a:blip>
          <a:srcRect r="75308"/>
          <a:stretch>
            <a:fillRect/>
          </a:stretch>
        </p:blipFill>
        <p:spPr bwMode="auto">
          <a:xfrm>
            <a:off x="8501840" y="2556450"/>
            <a:ext cx="2257896" cy="228600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882065" y="3437965"/>
            <a:ext cx="6045693" cy="830997"/>
          </a:xfrm>
          <a:prstGeom prst="rect">
            <a:avLst/>
          </a:prstGeom>
          <a:noFill/>
        </p:spPr>
        <p:txBody>
          <a:bodyPr wrap="square" rtlCol="0">
            <a:spAutoFit/>
          </a:bodyPr>
          <a:lstStyle/>
          <a:p>
            <a:r>
              <a:rPr lang="en-IN" sz="2400" dirty="0"/>
              <a:t>DEPARTEMENT OF </a:t>
            </a:r>
          </a:p>
          <a:p>
            <a:r>
              <a:rPr lang="en-IN" sz="2400" dirty="0"/>
              <a:t>COMPUTER SCIENCE AND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itchFamily="18" charset="0"/>
                <a:cs typeface="Times New Roman" pitchFamily="18" charset="0"/>
              </a:rPr>
              <a:t>Results:</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None/>
            </a:pPr>
            <a:r>
              <a:rPr lang="en-US" dirty="0" smtClean="0">
                <a:latin typeface="Times New Roman" pitchFamily="18" charset="0"/>
                <a:cs typeface="Times New Roman" pitchFamily="18" charset="0"/>
              </a:rPr>
              <a:t>   In this project we have done classification of Food images :</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To predict the name of the food items and </a:t>
            </a:r>
          </a:p>
          <a:p>
            <a:pPr>
              <a:buNone/>
            </a:pPr>
            <a:r>
              <a:rPr lang="en-US" dirty="0" smtClean="0">
                <a:latin typeface="Times New Roman" pitchFamily="18" charset="0"/>
                <a:cs typeface="Times New Roman" pitchFamily="18" charset="0"/>
              </a:rPr>
              <a:t>       Calorie content for 100 grams using deep learning algorithms</a:t>
            </a:r>
          </a:p>
          <a:p>
            <a:pPr>
              <a:buNone/>
            </a:pPr>
            <a:r>
              <a:rPr lang="en-US" dirty="0" smtClean="0">
                <a:latin typeface="Times New Roman" pitchFamily="18" charset="0"/>
                <a:cs typeface="Times New Roman" pitchFamily="18" charset="0"/>
              </a:rPr>
              <a:t>       Algorithms – CNN, </a:t>
            </a:r>
            <a:r>
              <a:rPr lang="en-US" dirty="0" err="1" smtClean="0">
                <a:latin typeface="Times New Roman" pitchFamily="18" charset="0"/>
                <a:cs typeface="Times New Roman" pitchFamily="18" charset="0"/>
              </a:rPr>
              <a:t>SqueezeNet</a:t>
            </a:r>
            <a:r>
              <a:rPr lang="en-US" dirty="0" smtClean="0">
                <a:latin typeface="Times New Roman" pitchFamily="18" charset="0"/>
                <a:cs typeface="Times New Roman" pitchFamily="18" charset="0"/>
              </a:rPr>
              <a:t>, VGG-16.</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760" y="365125"/>
            <a:ext cx="10515600" cy="1325563"/>
          </a:xfrm>
        </p:spPr>
        <p:txBody>
          <a:bodyPr>
            <a:normAutofit/>
          </a:bodyPr>
          <a:lstStyle/>
          <a:p>
            <a:r>
              <a:rPr lang="en-IN" sz="3200" b="1" dirty="0" smtClean="0">
                <a:latin typeface="Times New Roman" pitchFamily="18" charset="0"/>
                <a:cs typeface="Times New Roman" pitchFamily="18" charset="0"/>
              </a:rPr>
              <a:t>OUTPUT SCREEN SHOTS WITH DESCRIPTION</a:t>
            </a:r>
            <a:r>
              <a:rPr lang="en-IN" sz="3200" dirty="0" smtClean="0">
                <a:latin typeface="Times New Roman" pitchFamily="18" charset="0"/>
                <a:cs typeface="Times New Roman" pitchFamily="18" charset="0"/>
              </a:rPr>
              <a:t/>
            </a:r>
            <a:br>
              <a:rPr lang="en-IN" sz="3200" dirty="0" smtClean="0">
                <a:latin typeface="Times New Roman" pitchFamily="18" charset="0"/>
                <a:cs typeface="Times New Roman" pitchFamily="18" charset="0"/>
              </a:rPr>
            </a:br>
            <a:endParaRPr lang="en-US" sz="3200" dirty="0"/>
          </a:p>
        </p:txBody>
      </p:sp>
      <p:sp>
        <p:nvSpPr>
          <p:cNvPr id="3" name="Content Placeholder 2"/>
          <p:cNvSpPr>
            <a:spLocks noGrp="1"/>
          </p:cNvSpPr>
          <p:nvPr>
            <p:ph idx="1"/>
          </p:nvPr>
        </p:nvSpPr>
        <p:spPr>
          <a:xfrm>
            <a:off x="838200" y="1282044"/>
            <a:ext cx="10515600" cy="5575955"/>
          </a:xfrm>
        </p:spPr>
        <p:txBody>
          <a:bodyPr/>
          <a:lstStyle/>
          <a:p>
            <a:pPr>
              <a:buNone/>
            </a:pPr>
            <a:r>
              <a:rPr lang="en-IN" b="1" dirty="0" smtClean="0">
                <a:latin typeface="Times New Roman" pitchFamily="18" charset="0"/>
                <a:cs typeface="Times New Roman" pitchFamily="18" charset="0"/>
              </a:rPr>
              <a:t>Home:</a:t>
            </a:r>
            <a:r>
              <a:rPr lang="en-IN" dirty="0" smtClean="0">
                <a:latin typeface="Times New Roman" pitchFamily="18" charset="0"/>
                <a:cs typeface="Times New Roman" pitchFamily="18" charset="0"/>
              </a:rPr>
              <a:t> Food Classification with the help of deep learning and Transfer learning.</a:t>
            </a:r>
          </a:p>
          <a:p>
            <a:pPr>
              <a:buNone/>
            </a:pPr>
            <a:endParaRPr lang="en-US" dirty="0"/>
          </a:p>
        </p:txBody>
      </p:sp>
      <p:pic>
        <p:nvPicPr>
          <p:cNvPr id="4" name="Picture 3" descr="C:\Users\YMTS0427\Pictures\Screenshots\Screenshot (114).png"/>
          <p:cNvPicPr/>
          <p:nvPr/>
        </p:nvPicPr>
        <p:blipFill>
          <a:blip r:embed="rId2">
            <a:extLst>
              <a:ext uri="{28A0092B-C50C-407E-A947-70E740481C1C}">
                <a14:useLocalDpi xmlns:a14="http://schemas.microsoft.com/office/drawing/2010/main" xmlns="" val="0"/>
              </a:ext>
            </a:extLst>
          </a:blip>
          <a:srcRect/>
          <a:stretch>
            <a:fillRect/>
          </a:stretch>
        </p:blipFill>
        <p:spPr bwMode="auto">
          <a:xfrm>
            <a:off x="1584528" y="2353025"/>
            <a:ext cx="8280920" cy="41764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13605"/>
          </a:xfrm>
        </p:spPr>
        <p:txBody>
          <a:bodyPr>
            <a:normAutofit fontScale="90000"/>
          </a:bodyPr>
          <a:lstStyle/>
          <a:p>
            <a:endParaRPr lang="en-US" dirty="0"/>
          </a:p>
        </p:txBody>
      </p:sp>
      <p:sp>
        <p:nvSpPr>
          <p:cNvPr id="3" name="Content Placeholder 2"/>
          <p:cNvSpPr>
            <a:spLocks noGrp="1"/>
          </p:cNvSpPr>
          <p:nvPr>
            <p:ph idx="1"/>
          </p:nvPr>
        </p:nvSpPr>
        <p:spPr>
          <a:xfrm>
            <a:off x="838200" y="952108"/>
            <a:ext cx="10515600" cy="5665508"/>
          </a:xfrm>
        </p:spPr>
        <p:txBody>
          <a:bodyPr/>
          <a:lstStyle/>
          <a:p>
            <a:r>
              <a:rPr lang="en-IN" b="1" dirty="0" smtClean="0">
                <a:latin typeface="Times New Roman" pitchFamily="18" charset="0"/>
                <a:cs typeface="Times New Roman" pitchFamily="18" charset="0"/>
              </a:rPr>
              <a:t>About Project:</a:t>
            </a:r>
            <a:r>
              <a:rPr lang="en-IN" dirty="0" smtClean="0">
                <a:latin typeface="Times New Roman" pitchFamily="18" charset="0"/>
                <a:cs typeface="Times New Roman" pitchFamily="18" charset="0"/>
              </a:rPr>
              <a:t> Here the user will get a brief idea about the project. </a:t>
            </a:r>
          </a:p>
          <a:p>
            <a:pPr>
              <a:buNone/>
            </a:pPr>
            <a:endParaRPr lang="en-US" dirty="0"/>
          </a:p>
        </p:txBody>
      </p:sp>
      <p:pic>
        <p:nvPicPr>
          <p:cNvPr id="4" name="Picture 3" descr="C:\Users\YMTS0427\Pictures\Screenshots\Screenshot (120).png"/>
          <p:cNvPicPr/>
          <p:nvPr/>
        </p:nvPicPr>
        <p:blipFill>
          <a:blip r:embed="rId2">
            <a:extLst>
              <a:ext uri="{28A0092B-C50C-407E-A947-70E740481C1C}">
                <a14:useLocalDpi xmlns:a14="http://schemas.microsoft.com/office/drawing/2010/main" xmlns="" val="0"/>
              </a:ext>
            </a:extLst>
          </a:blip>
          <a:srcRect/>
          <a:stretch>
            <a:fillRect/>
          </a:stretch>
        </p:blipFill>
        <p:spPr bwMode="auto">
          <a:xfrm>
            <a:off x="1850183" y="1847654"/>
            <a:ext cx="7727232" cy="44563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131976"/>
            <a:ext cx="10515600" cy="233150"/>
          </a:xfrm>
        </p:spPr>
        <p:txBody>
          <a:bodyPr>
            <a:normAutofit fontScale="90000"/>
          </a:bodyPr>
          <a:lstStyle/>
          <a:p>
            <a:endParaRPr lang="en-US" dirty="0"/>
          </a:p>
        </p:txBody>
      </p:sp>
      <p:sp>
        <p:nvSpPr>
          <p:cNvPr id="3" name="Content Placeholder 2"/>
          <p:cNvSpPr>
            <a:spLocks noGrp="1"/>
          </p:cNvSpPr>
          <p:nvPr>
            <p:ph idx="1"/>
          </p:nvPr>
        </p:nvSpPr>
        <p:spPr>
          <a:xfrm>
            <a:off x="838200" y="725864"/>
            <a:ext cx="10515600" cy="5451099"/>
          </a:xfrm>
        </p:spPr>
        <p:txBody>
          <a:bodyPr/>
          <a:lstStyle/>
          <a:p>
            <a:pPr>
              <a:buNone/>
            </a:pPr>
            <a:r>
              <a:rPr lang="en-IN" b="1" dirty="0" smtClean="0">
                <a:latin typeface="Times New Roman" pitchFamily="18" charset="0"/>
                <a:cs typeface="Times New Roman" pitchFamily="18" charset="0"/>
              </a:rPr>
              <a:t>Upload Image:</a:t>
            </a:r>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Here the images can be uploaded those which are to be classified.</a:t>
            </a:r>
          </a:p>
          <a:p>
            <a:pPr>
              <a:buNone/>
            </a:pPr>
            <a:endParaRPr lang="en-US" dirty="0"/>
          </a:p>
        </p:txBody>
      </p:sp>
      <p:pic>
        <p:nvPicPr>
          <p:cNvPr id="4" name="Picture 3" descr="C:\Users\YMTS0427\Pictures\Screenshots\Screenshot (121).png"/>
          <p:cNvPicPr/>
          <p:nvPr/>
        </p:nvPicPr>
        <p:blipFill>
          <a:blip r:embed="rId2">
            <a:extLst>
              <a:ext uri="{28A0092B-C50C-407E-A947-70E740481C1C}">
                <a14:useLocalDpi xmlns:a14="http://schemas.microsoft.com/office/drawing/2010/main" xmlns="" val="0"/>
              </a:ext>
            </a:extLst>
          </a:blip>
          <a:srcRect/>
          <a:stretch>
            <a:fillRect/>
          </a:stretch>
        </p:blipFill>
        <p:spPr bwMode="auto">
          <a:xfrm>
            <a:off x="1796352" y="1934987"/>
            <a:ext cx="7599441" cy="45459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04178"/>
          </a:xfrm>
        </p:spPr>
        <p:txBody>
          <a:bodyPr>
            <a:normAutofit fontScale="90000"/>
          </a:bodyPr>
          <a:lstStyle/>
          <a:p>
            <a:endParaRPr lang="en-US" dirty="0"/>
          </a:p>
        </p:txBody>
      </p:sp>
      <p:sp>
        <p:nvSpPr>
          <p:cNvPr id="3" name="Content Placeholder 2"/>
          <p:cNvSpPr>
            <a:spLocks noGrp="1"/>
          </p:cNvSpPr>
          <p:nvPr>
            <p:ph idx="1"/>
          </p:nvPr>
        </p:nvSpPr>
        <p:spPr>
          <a:xfrm>
            <a:off x="838199" y="989814"/>
            <a:ext cx="10568233" cy="5712644"/>
          </a:xfrm>
        </p:spPr>
        <p:txBody>
          <a:bodyPr/>
          <a:lstStyle/>
          <a:p>
            <a:pPr>
              <a:buNone/>
            </a:pPr>
            <a:r>
              <a:rPr lang="en-IN" b="1" dirty="0" smtClean="0">
                <a:latin typeface="Times New Roman" pitchFamily="18" charset="0"/>
                <a:cs typeface="Times New Roman" pitchFamily="18" charset="0"/>
              </a:rPr>
              <a:t>Model choosing:</a:t>
            </a:r>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Here the model can be selected, by which the image is to be classified</a:t>
            </a:r>
            <a:r>
              <a:rPr lang="en-IN" dirty="0" smtClean="0"/>
              <a:t>.</a:t>
            </a:r>
          </a:p>
          <a:p>
            <a:endParaRPr lang="en-US" dirty="0"/>
          </a:p>
        </p:txBody>
      </p:sp>
      <p:pic>
        <p:nvPicPr>
          <p:cNvPr id="4" name="Picture 3" descr="C:\Users\YMTS0427\Pictures\Screenshots\Screenshot (125).png"/>
          <p:cNvPicPr/>
          <p:nvPr/>
        </p:nvPicPr>
        <p:blipFill>
          <a:blip r:embed="rId2">
            <a:extLst>
              <a:ext uri="{28A0092B-C50C-407E-A947-70E740481C1C}">
                <a14:useLocalDpi xmlns:a14="http://schemas.microsoft.com/office/drawing/2010/main" xmlns="" val="0"/>
              </a:ext>
            </a:extLst>
          </a:blip>
          <a:srcRect/>
          <a:stretch>
            <a:fillRect/>
          </a:stretch>
        </p:blipFill>
        <p:spPr bwMode="auto">
          <a:xfrm>
            <a:off x="1877786" y="1979748"/>
            <a:ext cx="7272808" cy="45065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19"/>
          </a:xfrm>
        </p:spPr>
        <p:txBody>
          <a:bodyPr>
            <a:normAutofit fontScale="90000"/>
          </a:bodyPr>
          <a:lstStyle/>
          <a:p>
            <a:endParaRPr lang="en-US" dirty="0"/>
          </a:p>
        </p:txBody>
      </p:sp>
      <p:sp>
        <p:nvSpPr>
          <p:cNvPr id="3" name="Content Placeholder 2"/>
          <p:cNvSpPr>
            <a:spLocks noGrp="1"/>
          </p:cNvSpPr>
          <p:nvPr>
            <p:ph idx="1"/>
          </p:nvPr>
        </p:nvSpPr>
        <p:spPr>
          <a:xfrm>
            <a:off x="838200" y="857839"/>
            <a:ext cx="10502245" cy="5816338"/>
          </a:xfrm>
        </p:spPr>
        <p:txBody>
          <a:bodyPr/>
          <a:lstStyle/>
          <a:p>
            <a:pPr>
              <a:buNone/>
            </a:pPr>
            <a:r>
              <a:rPr lang="en-IN" b="1" dirty="0" smtClean="0">
                <a:latin typeface="Times New Roman" pitchFamily="18" charset="0"/>
                <a:cs typeface="Times New Roman" pitchFamily="18" charset="0"/>
              </a:rPr>
              <a:t>Classified output:</a:t>
            </a:r>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The uploaded image is classified to predict its name and its calorie content per 100 grams.</a:t>
            </a:r>
          </a:p>
          <a:p>
            <a:pPr>
              <a:buNone/>
            </a:pPr>
            <a:endParaRPr lang="en-IN" dirty="0" smtClean="0">
              <a:latin typeface="Times New Roman" pitchFamily="18" charset="0"/>
              <a:cs typeface="Times New Roman" pitchFamily="18" charset="0"/>
            </a:endParaRPr>
          </a:p>
          <a:p>
            <a:pPr>
              <a:buNone/>
            </a:pPr>
            <a:endParaRPr lang="en-IN" dirty="0" smtClean="0">
              <a:latin typeface="Times New Roman" pitchFamily="18" charset="0"/>
              <a:cs typeface="Times New Roman" pitchFamily="18" charset="0"/>
            </a:endParaRPr>
          </a:p>
          <a:p>
            <a:endParaRPr lang="en-US" dirty="0"/>
          </a:p>
        </p:txBody>
      </p:sp>
      <p:pic>
        <p:nvPicPr>
          <p:cNvPr id="4" name="Picture 3" descr="wings.png"/>
          <p:cNvPicPr>
            <a:picLocks noChangeAspect="1"/>
          </p:cNvPicPr>
          <p:nvPr/>
        </p:nvPicPr>
        <p:blipFill>
          <a:blip r:embed="rId2"/>
          <a:stretch>
            <a:fillRect/>
          </a:stretch>
        </p:blipFill>
        <p:spPr>
          <a:xfrm>
            <a:off x="1159497" y="2318993"/>
            <a:ext cx="9172280" cy="42500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imes New Roman" pitchFamily="18" charset="0"/>
                <a:cs typeface="Times New Roman" pitchFamily="18" charset="0"/>
              </a:rPr>
              <a:t>Conclusion</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IN" dirty="0" smtClean="0">
                <a:latin typeface="Times New Roman" pitchFamily="18" charset="0"/>
                <a:cs typeface="Times New Roman" pitchFamily="18" charset="0"/>
              </a:rPr>
              <a:t>In this project we have successfully classified the food images using    deep learning and Transfer learning. </a:t>
            </a:r>
          </a:p>
          <a:p>
            <a:pPr>
              <a:buNone/>
            </a:pPr>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Here, we have considered the dataset of Food101 which will be of different types of food items and trained using CNN, along with some SequeezeNet,VGG16 transfer learning methods. </a:t>
            </a:r>
          </a:p>
          <a:p>
            <a:pPr>
              <a:buNone/>
            </a:pPr>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After the training we have tested by uploading the image and classified it.</a:t>
            </a:r>
          </a:p>
          <a:p>
            <a:pPr>
              <a:buNone/>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itchFamily="18" charset="0"/>
                <a:cs typeface="Times New Roman" pitchFamily="18" charset="0"/>
              </a:rPr>
              <a:t>Suggestions for future work</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t>This can be utilized in future to classify the types of different food items of larger dataset. </a:t>
            </a:r>
          </a:p>
          <a:p>
            <a:pPr>
              <a:buNone/>
            </a:pPr>
            <a:endParaRPr lang="en-US" dirty="0" smtClean="0"/>
          </a:p>
          <a:p>
            <a:r>
              <a:rPr lang="en-US" dirty="0" smtClean="0"/>
              <a:t>And an application can be developed to analyze </a:t>
            </a:r>
            <a:r>
              <a:rPr lang="en-US" dirty="0" err="1" smtClean="0"/>
              <a:t>nutritions</a:t>
            </a:r>
            <a:r>
              <a:rPr lang="en-US" dirty="0" smtClean="0"/>
              <a:t> present in food images.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itchFamily="18" charset="0"/>
                <a:cs typeface="Times New Roman" pitchFamily="18" charset="0"/>
              </a:rPr>
              <a:t>References</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838200" y="1527142"/>
            <a:ext cx="10515600" cy="5128182"/>
          </a:xfrm>
        </p:spPr>
        <p:txBody>
          <a:bodyPr>
            <a:normAutofit/>
          </a:bodyPr>
          <a:lstStyle/>
          <a:p>
            <a:pPr marL="457200" lvl="0" indent="-457200" algn="just">
              <a:buFont typeface="+mj-lt"/>
              <a:buAutoNum type="arabicPeriod"/>
            </a:pPr>
            <a:r>
              <a:rPr lang="en-US" sz="2200" dirty="0" smtClean="0">
                <a:latin typeface="Times New Roman" pitchFamily="18" charset="0"/>
                <a:cs typeface="Times New Roman" pitchFamily="18" charset="0"/>
              </a:rPr>
              <a:t>Zhou, L., Zhang, C., Liu, F., </a:t>
            </a:r>
            <a:r>
              <a:rPr lang="en-US" sz="2200" dirty="0" err="1" smtClean="0">
                <a:latin typeface="Times New Roman" pitchFamily="18" charset="0"/>
                <a:cs typeface="Times New Roman" pitchFamily="18" charset="0"/>
              </a:rPr>
              <a:t>Qiu</a:t>
            </a:r>
            <a:r>
              <a:rPr lang="en-US" sz="2200" dirty="0" smtClean="0">
                <a:latin typeface="Times New Roman" pitchFamily="18" charset="0"/>
                <a:cs typeface="Times New Roman" pitchFamily="18" charset="0"/>
              </a:rPr>
              <a:t>, Z., &amp; He, Y, “Application of Deep Learning in Food: A Review,” Comprehensive Reviews in Food Science and Food Safety, vol. 18, pp. 1793-1811, 2019.</a:t>
            </a:r>
            <a:endParaRPr lang="en-IN" sz="2200" dirty="0" smtClean="0">
              <a:latin typeface="Times New Roman" pitchFamily="18" charset="0"/>
              <a:cs typeface="Times New Roman" pitchFamily="18" charset="0"/>
            </a:endParaRPr>
          </a:p>
          <a:p>
            <a:pPr marL="457200" lvl="0" indent="-457200" algn="just">
              <a:buFont typeface="+mj-lt"/>
              <a:buAutoNum type="arabicPeriod"/>
            </a:pPr>
            <a:r>
              <a:rPr lang="en-US" sz="2200" dirty="0" err="1" smtClean="0">
                <a:latin typeface="Times New Roman" pitchFamily="18" charset="0"/>
                <a:cs typeface="Times New Roman" pitchFamily="18" charset="0"/>
              </a:rPr>
              <a:t>Farinella</a:t>
            </a:r>
            <a:r>
              <a:rPr lang="en-US" sz="2200" dirty="0" smtClean="0">
                <a:latin typeface="Times New Roman" pitchFamily="18" charset="0"/>
                <a:cs typeface="Times New Roman" pitchFamily="18" charset="0"/>
              </a:rPr>
              <a:t>, G. M., </a:t>
            </a:r>
            <a:r>
              <a:rPr lang="en-US" sz="2200" dirty="0" err="1" smtClean="0">
                <a:latin typeface="Times New Roman" pitchFamily="18" charset="0"/>
                <a:cs typeface="Times New Roman" pitchFamily="18" charset="0"/>
              </a:rPr>
              <a:t>Moltisanti</a:t>
            </a:r>
            <a:r>
              <a:rPr lang="en-US" sz="2200" dirty="0" smtClean="0">
                <a:latin typeface="Times New Roman" pitchFamily="18" charset="0"/>
                <a:cs typeface="Times New Roman" pitchFamily="18" charset="0"/>
              </a:rPr>
              <a:t>, M., &amp; </a:t>
            </a:r>
            <a:r>
              <a:rPr lang="en-US" sz="2200" dirty="0" err="1" smtClean="0">
                <a:latin typeface="Times New Roman" pitchFamily="18" charset="0"/>
                <a:cs typeface="Times New Roman" pitchFamily="18" charset="0"/>
              </a:rPr>
              <a:t>Battiato</a:t>
            </a:r>
            <a:r>
              <a:rPr lang="en-US" sz="2200" dirty="0" smtClean="0">
                <a:latin typeface="Times New Roman" pitchFamily="18" charset="0"/>
                <a:cs typeface="Times New Roman" pitchFamily="18" charset="0"/>
              </a:rPr>
              <a:t>, S., “Classifying food images represented as Bag of </a:t>
            </a:r>
            <a:r>
              <a:rPr lang="en-US" sz="2200" dirty="0" err="1" smtClean="0">
                <a:latin typeface="Times New Roman" pitchFamily="18" charset="0"/>
                <a:cs typeface="Times New Roman" pitchFamily="18" charset="0"/>
              </a:rPr>
              <a:t>Textons</a:t>
            </a:r>
            <a:r>
              <a:rPr lang="en-US" sz="2200" dirty="0" smtClean="0">
                <a:latin typeface="Times New Roman" pitchFamily="18" charset="0"/>
                <a:cs typeface="Times New Roman" pitchFamily="18" charset="0"/>
              </a:rPr>
              <a:t>,” IEEE International Conference on Image Processing (ICIP), Paris, pp. 5212-5216, </a:t>
            </a:r>
            <a:r>
              <a:rPr lang="en-US" sz="2200" dirty="0" err="1" smtClean="0">
                <a:latin typeface="Times New Roman" pitchFamily="18" charset="0"/>
                <a:cs typeface="Times New Roman" pitchFamily="18" charset="0"/>
              </a:rPr>
              <a:t>doi</a:t>
            </a:r>
            <a:r>
              <a:rPr lang="en-US" sz="2200" dirty="0" smtClean="0">
                <a:latin typeface="Times New Roman" pitchFamily="18" charset="0"/>
                <a:cs typeface="Times New Roman" pitchFamily="18" charset="0"/>
              </a:rPr>
              <a:t>: 10.1109/ICIP.2014.7026055, 2014. </a:t>
            </a:r>
            <a:endParaRPr lang="en-IN" sz="2200" dirty="0" smtClean="0">
              <a:latin typeface="Times New Roman" pitchFamily="18" charset="0"/>
              <a:cs typeface="Times New Roman" pitchFamily="18" charset="0"/>
            </a:endParaRPr>
          </a:p>
          <a:p>
            <a:pPr marL="457200" lvl="0" indent="-457200" algn="just">
              <a:buFont typeface="+mj-lt"/>
              <a:buAutoNum type="arabicPeriod"/>
            </a:pPr>
            <a:r>
              <a:rPr lang="en-US" sz="2200" dirty="0" smtClean="0">
                <a:latin typeface="Times New Roman" pitchFamily="18" charset="0"/>
                <a:cs typeface="Times New Roman" pitchFamily="18" charset="0"/>
              </a:rPr>
              <a:t>Zhou, B., </a:t>
            </a:r>
            <a:r>
              <a:rPr lang="en-US" sz="2200" dirty="0" err="1" smtClean="0">
                <a:latin typeface="Times New Roman" pitchFamily="18" charset="0"/>
                <a:cs typeface="Times New Roman" pitchFamily="18" charset="0"/>
              </a:rPr>
              <a:t>Lapedriza</a:t>
            </a:r>
            <a:r>
              <a:rPr lang="en-US" sz="2200" dirty="0" smtClean="0">
                <a:latin typeface="Times New Roman" pitchFamily="18" charset="0"/>
                <a:cs typeface="Times New Roman" pitchFamily="18" charset="0"/>
              </a:rPr>
              <a:t>, A., Xiao, J., </a:t>
            </a:r>
            <a:r>
              <a:rPr lang="en-US" sz="2200" dirty="0" err="1" smtClean="0">
                <a:latin typeface="Times New Roman" pitchFamily="18" charset="0"/>
                <a:cs typeface="Times New Roman" pitchFamily="18" charset="0"/>
              </a:rPr>
              <a:t>Torralba</a:t>
            </a:r>
            <a:r>
              <a:rPr lang="en-US" sz="2200" dirty="0" smtClean="0">
                <a:latin typeface="Times New Roman" pitchFamily="18" charset="0"/>
                <a:cs typeface="Times New Roman" pitchFamily="18" charset="0"/>
              </a:rPr>
              <a:t>, A., &amp; </a:t>
            </a:r>
            <a:r>
              <a:rPr lang="en-US" sz="2200" dirty="0" err="1" smtClean="0">
                <a:latin typeface="Times New Roman" pitchFamily="18" charset="0"/>
                <a:cs typeface="Times New Roman" pitchFamily="18" charset="0"/>
              </a:rPr>
              <a:t>Oliva</a:t>
            </a:r>
            <a:r>
              <a:rPr lang="en-US" sz="2200" dirty="0" smtClean="0">
                <a:latin typeface="Times New Roman" pitchFamily="18" charset="0"/>
                <a:cs typeface="Times New Roman" pitchFamily="18" charset="0"/>
              </a:rPr>
              <a:t>, A., “Learning deep features for scene recognition using places database,” Proceedings of the 27th International Conference on Neural Information Processing Systems, vol. 1, pp. 487-495, ACM, 2014.</a:t>
            </a:r>
            <a:endParaRPr lang="en-IN" sz="2200" dirty="0" smtClean="0">
              <a:latin typeface="Times New Roman" pitchFamily="18" charset="0"/>
              <a:cs typeface="Times New Roman" pitchFamily="18" charset="0"/>
            </a:endParaRPr>
          </a:p>
          <a:p>
            <a:pPr marL="457200" lvl="0" indent="-457200" algn="just">
              <a:buFont typeface="+mj-lt"/>
              <a:buAutoNum type="arabicPeriod"/>
            </a:pPr>
            <a:r>
              <a:rPr lang="en-US" sz="2200" dirty="0" err="1" smtClean="0">
                <a:latin typeface="Times New Roman" pitchFamily="18" charset="0"/>
                <a:cs typeface="Times New Roman" pitchFamily="18" charset="0"/>
              </a:rPr>
              <a:t>Rahmani</a:t>
            </a:r>
            <a:r>
              <a:rPr lang="en-US" sz="2200" dirty="0" smtClean="0">
                <a:latin typeface="Times New Roman" pitchFamily="18" charset="0"/>
                <a:cs typeface="Times New Roman" pitchFamily="18" charset="0"/>
              </a:rPr>
              <a:t>, G. </a:t>
            </a:r>
            <a:r>
              <a:rPr lang="en-US" sz="2200" dirty="0" err="1" smtClean="0">
                <a:latin typeface="Times New Roman" pitchFamily="18" charset="0"/>
                <a:cs typeface="Times New Roman" pitchFamily="18" charset="0"/>
              </a:rPr>
              <a:t>A.,“Efficient</a:t>
            </a:r>
            <a:r>
              <a:rPr lang="en-US" sz="2200" dirty="0" smtClean="0">
                <a:latin typeface="Times New Roman" pitchFamily="18" charset="0"/>
                <a:cs typeface="Times New Roman" pitchFamily="18" charset="0"/>
              </a:rPr>
              <a:t> Combination of Texture and Color Features in a New Spectral Clustering Method for </a:t>
            </a:r>
            <a:r>
              <a:rPr lang="en-US" sz="2200" dirty="0" err="1" smtClean="0">
                <a:latin typeface="Times New Roman" pitchFamily="18" charset="0"/>
                <a:cs typeface="Times New Roman" pitchFamily="18" charset="0"/>
              </a:rPr>
              <a:t>PolSAR</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ImageSegmentation</a:t>
            </a:r>
            <a:r>
              <a:rPr lang="en-US" sz="2200" dirty="0" smtClean="0">
                <a:latin typeface="Times New Roman" pitchFamily="18" charset="0"/>
                <a:cs typeface="Times New Roman" pitchFamily="18" charset="0"/>
              </a:rPr>
              <a:t>/National Academy Science Letters, vol. 40, pp. 117-120, 2017, https://doi.org/10.1007/s40009-016-0513-6. </a:t>
            </a:r>
            <a:endParaRPr lang="en-IN" sz="2200" dirty="0" smtClean="0">
              <a:latin typeface="Times New Roman" pitchFamily="18" charset="0"/>
              <a:cs typeface="Times New Roman" pitchFamily="18" charset="0"/>
            </a:endParaRP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ntul Business Keynote by SuperSonic_Studio | GraphicRive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03177" y="-510988"/>
            <a:ext cx="14751831" cy="68580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685005"/>
          </a:xfrm>
        </p:spPr>
        <p:txBody>
          <a:bodyPr>
            <a:noAutofit/>
          </a:bodyPr>
          <a:lstStyle/>
          <a:p>
            <a:r>
              <a:rPr lang="en-US" sz="4800" b="1" dirty="0"/>
              <a:t>Food Recognition and Calorie Analysis using Deep Learning Algorithms</a:t>
            </a:r>
            <a:endParaRPr lang="en-IN" sz="4800" b="1" dirty="0"/>
          </a:p>
        </p:txBody>
      </p:sp>
      <p:sp>
        <p:nvSpPr>
          <p:cNvPr id="3" name="Subtitle 2"/>
          <p:cNvSpPr>
            <a:spLocks noGrp="1"/>
          </p:cNvSpPr>
          <p:nvPr>
            <p:ph type="subTitle" idx="1"/>
          </p:nvPr>
        </p:nvSpPr>
        <p:spPr>
          <a:xfrm>
            <a:off x="1291389" y="4195011"/>
            <a:ext cx="9376611" cy="2069431"/>
          </a:xfrm>
        </p:spPr>
        <p:txBody>
          <a:bodyPr>
            <a:normAutofit/>
          </a:bodyPr>
          <a:lstStyle/>
          <a:p>
            <a:pPr algn="l"/>
            <a:r>
              <a:rPr lang="en-US" dirty="0"/>
              <a:t>M. Mohammed </a:t>
            </a:r>
            <a:r>
              <a:rPr lang="en-US" dirty="0" err="1"/>
              <a:t>Baqar</a:t>
            </a:r>
            <a:endParaRPr lang="en-US" dirty="0"/>
          </a:p>
          <a:p>
            <a:pPr algn="l"/>
            <a:r>
              <a:rPr lang="en-US" dirty="0"/>
              <a:t>K. Geetha                                                               </a:t>
            </a:r>
          </a:p>
          <a:p>
            <a:pPr algn="l"/>
            <a:r>
              <a:rPr lang="en-US" dirty="0" err="1"/>
              <a:t>Amuru</a:t>
            </a:r>
            <a:r>
              <a:rPr lang="en-US" dirty="0"/>
              <a:t> </a:t>
            </a:r>
            <a:r>
              <a:rPr lang="en-US" dirty="0" err="1"/>
              <a:t>Jyothsna</a:t>
            </a:r>
            <a:endParaRPr lang="en-IN" dirty="0"/>
          </a:p>
        </p:txBody>
      </p:sp>
      <p:sp>
        <p:nvSpPr>
          <p:cNvPr id="4" name="TextBox 3"/>
          <p:cNvSpPr txBox="1"/>
          <p:nvPr/>
        </p:nvSpPr>
        <p:spPr>
          <a:xfrm flipH="1">
            <a:off x="7127382" y="4214063"/>
            <a:ext cx="4144704" cy="1015663"/>
          </a:xfrm>
          <a:prstGeom prst="rect">
            <a:avLst/>
          </a:prstGeom>
          <a:noFill/>
        </p:spPr>
        <p:txBody>
          <a:bodyPr wrap="square" rtlCol="0">
            <a:spAutoFit/>
          </a:bodyPr>
          <a:lstStyle/>
          <a:p>
            <a:r>
              <a:rPr lang="en-US" sz="2000" b="1" dirty="0"/>
              <a:t>Guided by </a:t>
            </a:r>
          </a:p>
          <a:p>
            <a:r>
              <a:rPr lang="en-IN" sz="2000" dirty="0"/>
              <a:t>	V. Kavitha</a:t>
            </a:r>
          </a:p>
          <a:p>
            <a:r>
              <a:rPr lang="en-IN" sz="2000" dirty="0"/>
              <a:t>	Assistant Professor(Adhoc)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616" y="172142"/>
            <a:ext cx="10515600" cy="1339388"/>
          </a:xfrm>
        </p:spPr>
        <p:txBody>
          <a:bodyPr>
            <a:normAutofit/>
          </a:bodyPr>
          <a:lstStyle/>
          <a:p>
            <a:r>
              <a:rPr lang="en-IN" sz="3200" b="1" dirty="0" smtClean="0">
                <a:latin typeface="Times New Roman" panose="02020603050405020304" pitchFamily="18" charset="0"/>
                <a:cs typeface="Times New Roman" panose="02020603050405020304" pitchFamily="18" charset="0"/>
              </a:rPr>
              <a:t>              Aim and Objectives of the Project</a:t>
            </a:r>
            <a:r>
              <a:rPr lang="en-IN" sz="3200" b="1" dirty="0" smtClean="0"/>
              <a:t>:</a:t>
            </a:r>
            <a:endParaRPr lang="en-IN" sz="3200" b="1" dirty="0"/>
          </a:p>
        </p:txBody>
      </p:sp>
      <p:sp>
        <p:nvSpPr>
          <p:cNvPr id="3" name="Content Placeholder 2"/>
          <p:cNvSpPr>
            <a:spLocks noGrp="1"/>
          </p:cNvSpPr>
          <p:nvPr>
            <p:ph idx="1"/>
          </p:nvPr>
        </p:nvSpPr>
        <p:spPr>
          <a:xfrm>
            <a:off x="838200" y="1400176"/>
            <a:ext cx="10515600" cy="4615988"/>
          </a:xfrm>
        </p:spPr>
        <p:txBody>
          <a:bodyPr>
            <a:normAutofit fontScale="92500"/>
          </a:bodyPr>
          <a:lstStyle/>
          <a:p>
            <a:pPr marL="0" indent="0">
              <a:buNone/>
            </a:pPr>
            <a:r>
              <a:rPr lang="en-IN" b="1" dirty="0" smtClean="0"/>
              <a:t>Aim:</a:t>
            </a:r>
          </a:p>
          <a:p>
            <a:pPr marL="0" indent="0">
              <a:buNone/>
            </a:pPr>
            <a:r>
              <a:rPr lang="en-IN" dirty="0" smtClean="0"/>
              <a:t>     To classify the food image to predict food item name and its calorie</a:t>
            </a:r>
          </a:p>
          <a:p>
            <a:pPr marL="0" indent="0">
              <a:buNone/>
            </a:pPr>
            <a:r>
              <a:rPr lang="en-IN" dirty="0" smtClean="0"/>
              <a:t>      content using deep learning algorithms.</a:t>
            </a:r>
          </a:p>
          <a:p>
            <a:pPr marL="0" indent="0">
              <a:buNone/>
            </a:pPr>
            <a:endParaRPr lang="en-IN" b="1" dirty="0" smtClean="0"/>
          </a:p>
          <a:p>
            <a:pPr marL="0" indent="0">
              <a:buNone/>
            </a:pPr>
            <a:r>
              <a:rPr lang="en-IN" b="1" dirty="0" smtClean="0"/>
              <a:t>Objectives:     </a:t>
            </a:r>
            <a:endParaRPr lang="en-IN" b="1" dirty="0"/>
          </a:p>
          <a:p>
            <a:pPr algn="just">
              <a:lnSpc>
                <a:spcPct val="150000"/>
              </a:lnSpc>
            </a:pPr>
            <a:r>
              <a:rPr lang="en-IN" dirty="0" smtClean="0">
                <a:latin typeface="Times New Roman" panose="02020603050405020304" pitchFamily="18" charset="0"/>
                <a:cs typeface="Times New Roman" panose="02020603050405020304" pitchFamily="18" charset="0"/>
              </a:rPr>
              <a:t>To estimate dietary calorie </a:t>
            </a:r>
            <a:r>
              <a:rPr lang="en-IN" dirty="0">
                <a:latin typeface="Times New Roman" panose="02020603050405020304" pitchFamily="18" charset="0"/>
                <a:cs typeface="Times New Roman" panose="02020603050405020304" pitchFamily="18" charset="0"/>
              </a:rPr>
              <a:t>intake</a:t>
            </a:r>
            <a:r>
              <a:rPr lang="en-IN" dirty="0" smtClean="0">
                <a:latin typeface="Times New Roman" panose="02020603050405020304" pitchFamily="18" charset="0"/>
                <a:cs typeface="Times New Roman" panose="02020603050405020304" pitchFamily="18" charset="0"/>
              </a:rPr>
              <a:t>.</a:t>
            </a:r>
          </a:p>
          <a:p>
            <a:pPr algn="just">
              <a:lnSpc>
                <a:spcPct val="150000"/>
              </a:lnSpc>
            </a:pPr>
            <a:r>
              <a:rPr lang="en-IN" dirty="0" smtClean="0">
                <a:latin typeface="Times New Roman" panose="02020603050405020304" pitchFamily="18" charset="0"/>
                <a:cs typeface="Times New Roman" panose="02020603050405020304" pitchFamily="18" charset="0"/>
              </a:rPr>
              <a:t>To prevent many health issues like heart stroke, certain types of cancer.</a:t>
            </a:r>
          </a:p>
          <a:p>
            <a:pPr algn="just">
              <a:lnSpc>
                <a:spcPct val="150000"/>
              </a:lnSpc>
            </a:pPr>
            <a:r>
              <a:rPr lang="en-IN" dirty="0" smtClean="0">
                <a:latin typeface="Times New Roman" panose="02020603050405020304" pitchFamily="18" charset="0"/>
                <a:cs typeface="Times New Roman" panose="02020603050405020304" pitchFamily="18" charset="0"/>
              </a:rPr>
              <a:t>To help for weight loss. </a:t>
            </a:r>
          </a:p>
          <a:p>
            <a:pPr algn="just">
              <a:lnSpc>
                <a:spcPct val="150000"/>
              </a:lnSpc>
            </a:pPr>
            <a:endParaRPr lang="en-IN" sz="2400" dirty="0" smtClean="0">
              <a:latin typeface="Times New Roman" panose="02020603050405020304" pitchFamily="18" charset="0"/>
              <a:cs typeface="Times New Roman" panose="02020603050405020304" pitchFamily="18" charset="0"/>
            </a:endParaRPr>
          </a:p>
          <a:p>
            <a:pPr algn="just">
              <a:lnSpc>
                <a:spcPct val="150000"/>
              </a:lnSpc>
            </a:pPr>
            <a:endParaRPr lang="en-IN" sz="2400" dirty="0">
              <a:latin typeface="Times New Roman" panose="02020603050405020304" pitchFamily="18" charset="0"/>
              <a:cs typeface="Times New Roman" panose="02020603050405020304" pitchFamily="18" charset="0"/>
            </a:endParaRPr>
          </a:p>
          <a:p>
            <a:pPr algn="just">
              <a:lnSpc>
                <a:spcPct val="150000"/>
              </a:lnSpc>
            </a:pPr>
            <a:endParaRPr lang="en-IN" sz="2400" dirty="0">
              <a:latin typeface="Times New Roman" panose="02020603050405020304" pitchFamily="18" charset="0"/>
              <a:cs typeface="Times New Roman" panose="02020603050405020304" pitchFamily="18" charset="0"/>
            </a:endParaRPr>
          </a:p>
          <a:p>
            <a:endParaRPr lang="en-IN"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515600" cy="1325563"/>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 Methodology</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71525" y="1181100"/>
            <a:ext cx="10515600" cy="5162550"/>
          </a:xfrm>
        </p:spPr>
        <p:txBody>
          <a:bodyPr>
            <a:normAutofit/>
          </a:bodyPr>
          <a:lstStyle/>
          <a:p>
            <a:pPr marL="0" indent="0">
              <a:lnSpc>
                <a:spcPct val="150000"/>
              </a:lnSpc>
            </a:pPr>
            <a:r>
              <a:rPr lang="en-IN" dirty="0">
                <a:latin typeface="Times New Roman" pitchFamily="18" charset="0"/>
                <a:cs typeface="Times New Roman" pitchFamily="18" charset="0"/>
              </a:rPr>
              <a:t> </a:t>
            </a:r>
            <a:r>
              <a:rPr lang="en-IN" sz="3000" dirty="0">
                <a:latin typeface="Times New Roman" pitchFamily="18" charset="0"/>
                <a:cs typeface="Times New Roman" pitchFamily="18" charset="0"/>
              </a:rPr>
              <a:t>Food image classification is an emerging research field</a:t>
            </a:r>
            <a:r>
              <a:rPr lang="en-IN" sz="3000" dirty="0" smtClean="0">
                <a:latin typeface="Times New Roman" pitchFamily="18" charset="0"/>
                <a:cs typeface="Times New Roman" pitchFamily="18" charset="0"/>
              </a:rPr>
              <a:t>.</a:t>
            </a:r>
            <a:endParaRPr lang="en-IN" sz="3000" dirty="0">
              <a:latin typeface="Times New Roman" pitchFamily="18" charset="0"/>
              <a:cs typeface="Times New Roman" pitchFamily="18" charset="0"/>
            </a:endParaRPr>
          </a:p>
          <a:p>
            <a:pPr marL="0" indent="0">
              <a:lnSpc>
                <a:spcPct val="150000"/>
              </a:lnSpc>
            </a:pPr>
            <a:r>
              <a:rPr lang="en-IN" sz="3000" dirty="0">
                <a:latin typeface="Times New Roman" pitchFamily="18" charset="0"/>
                <a:cs typeface="Times New Roman" pitchFamily="18" charset="0"/>
              </a:rPr>
              <a:t> For sure, in the future automated food recognition tools will help in developing diet monitoring systems, calories estimation</a:t>
            </a:r>
            <a:r>
              <a:rPr lang="en-IN" sz="3000" dirty="0" smtClean="0">
                <a:latin typeface="Times New Roman" pitchFamily="18" charset="0"/>
                <a:cs typeface="Times New Roman" pitchFamily="18" charset="0"/>
              </a:rPr>
              <a:t>.</a:t>
            </a:r>
            <a:endParaRPr lang="en-IN" sz="3000" dirty="0">
              <a:latin typeface="Times New Roman" pitchFamily="18" charset="0"/>
              <a:cs typeface="Times New Roman" pitchFamily="18" charset="0"/>
            </a:endParaRPr>
          </a:p>
          <a:p>
            <a:pPr marL="0" indent="0">
              <a:lnSpc>
                <a:spcPct val="150000"/>
              </a:lnSpc>
            </a:pPr>
            <a:r>
              <a:rPr lang="en-IN" sz="3000" dirty="0">
                <a:latin typeface="Times New Roman" pitchFamily="18" charset="0"/>
                <a:cs typeface="Times New Roman" pitchFamily="18" charset="0"/>
              </a:rPr>
              <a:t> </a:t>
            </a:r>
            <a:r>
              <a:rPr lang="en-IN" sz="3000" dirty="0" err="1">
                <a:latin typeface="Times New Roman" pitchFamily="18" charset="0"/>
                <a:cs typeface="Times New Roman" pitchFamily="18" charset="0"/>
              </a:rPr>
              <a:t>SqueezeNet</a:t>
            </a:r>
            <a:r>
              <a:rPr lang="en-IN" sz="3000" dirty="0">
                <a:latin typeface="Times New Roman" pitchFamily="18" charset="0"/>
                <a:cs typeface="Times New Roman" pitchFamily="18" charset="0"/>
              </a:rPr>
              <a:t> and VGG-16 Convolutional Neural Networks are used for food image classification.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68366"/>
          </a:xfrm>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81125"/>
            <a:ext cx="10515600" cy="4795838"/>
          </a:xfrm>
        </p:spPr>
        <p:txBody>
          <a:bodyPr>
            <a:normAutofit/>
          </a:bodyPr>
          <a:lstStyle/>
          <a:p>
            <a:pPr algn="just">
              <a:lnSpc>
                <a:spcPct val="150000"/>
              </a:lnSpc>
            </a:pPr>
            <a:r>
              <a:rPr lang="en-US" dirty="0" smtClean="0"/>
              <a:t>WHO </a:t>
            </a:r>
            <a:r>
              <a:rPr lang="en-US" dirty="0"/>
              <a:t>defines obesity as an "abnormal or excessive fat accumulation that may impair health“.</a:t>
            </a:r>
          </a:p>
          <a:p>
            <a:pPr algn="just">
              <a:lnSpc>
                <a:spcPct val="150000"/>
              </a:lnSpc>
            </a:pPr>
            <a:r>
              <a:rPr lang="en-US" dirty="0" smtClean="0"/>
              <a:t>Causes --  </a:t>
            </a:r>
            <a:r>
              <a:rPr lang="en-US" dirty="0"/>
              <a:t>genetics reason, certain medications, emotional factors like stress, less exercise and poor sleep.</a:t>
            </a:r>
          </a:p>
          <a:p>
            <a:pPr algn="just">
              <a:lnSpc>
                <a:spcPct val="150000"/>
              </a:lnSpc>
            </a:pPr>
            <a:r>
              <a:rPr lang="en-US" dirty="0"/>
              <a:t>We propose a model to track  calorie content.</a:t>
            </a:r>
          </a:p>
          <a:p>
            <a:pPr algn="just">
              <a:lnSpc>
                <a:spcPct val="100000"/>
              </a:lnSpc>
            </a:pPr>
            <a:endParaRPr lang="en-US" dirty="0"/>
          </a:p>
          <a:p>
            <a:pPr algn="just">
              <a:lnSpc>
                <a:spcPct val="100000"/>
              </a:lnSpc>
            </a:pPr>
            <a:endParaRPr lang="en-US" dirty="0"/>
          </a:p>
          <a:p>
            <a:pPr algn="just">
              <a:lnSpc>
                <a:spcPct val="100000"/>
              </a:lnSpc>
            </a:pPr>
            <a:endParaRPr lang="en-US" dirty="0"/>
          </a:p>
          <a:p>
            <a:pPr algn="just">
              <a:lnSpc>
                <a:spcPct val="100000"/>
              </a:lnSpc>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latin typeface="Times New Roman" pitchFamily="18" charset="0"/>
                <a:cs typeface="Times New Roman" pitchFamily="18" charset="0"/>
              </a:rPr>
              <a:t>Summary of Literature Review</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sz="2400" dirty="0" smtClean="0">
                <a:latin typeface="Times New Roman" pitchFamily="18" charset="0"/>
                <a:cs typeface="Times New Roman" pitchFamily="18" charset="0"/>
              </a:rPr>
              <a:t>APP of deep learning in food, described in detail the proposed structure, training methods, and the final evaluation result of DNNs used to process food image, spectrum, text, and other information in each surveyed article</a:t>
            </a:r>
          </a:p>
          <a:p>
            <a:pPr>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class-based Bag of </a:t>
            </a:r>
            <a:r>
              <a:rPr lang="en-US" sz="2400" dirty="0" err="1" smtClean="0">
                <a:latin typeface="Times New Roman" panose="02020603050405020304" pitchFamily="18" charset="0"/>
                <a:cs typeface="Times New Roman" panose="02020603050405020304" pitchFamily="18" charset="0"/>
              </a:rPr>
              <a:t>Textons</a:t>
            </a:r>
            <a:r>
              <a:rPr lang="en-US" sz="2400" dirty="0" smtClean="0">
                <a:latin typeface="Times New Roman" panose="02020603050405020304" pitchFamily="18" charset="0"/>
                <a:cs typeface="Times New Roman" panose="02020603050405020304" pitchFamily="18" charset="0"/>
              </a:rPr>
              <a:t> representation in the context of food classification. The MRS4 filter banks are used to build class-based </a:t>
            </a:r>
            <a:r>
              <a:rPr lang="en-US" sz="2400" dirty="0" err="1" smtClean="0">
                <a:latin typeface="Times New Roman" panose="02020603050405020304" pitchFamily="18" charset="0"/>
                <a:cs typeface="Times New Roman" panose="02020603050405020304" pitchFamily="18" charset="0"/>
              </a:rPr>
              <a:t>Textons</a:t>
            </a:r>
            <a:r>
              <a:rPr lang="en-US" sz="2400" dirty="0" smtClean="0">
                <a:latin typeface="Times New Roman" panose="02020603050405020304" pitchFamily="18" charset="0"/>
                <a:cs typeface="Times New Roman" panose="02020603050405020304" pitchFamily="18" charset="0"/>
              </a:rPr>
              <a:t> vocabularies. The image representation is coupled with a Support Vector Machine for classification purpose.</a:t>
            </a:r>
          </a:p>
          <a:p>
            <a:pPr>
              <a:buNone/>
            </a:pP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Different strategies were used to construct RF ensembles, and the results compared in terms of classification accuracies and CPU time</a:t>
            </a:r>
          </a:p>
          <a:p>
            <a:pPr>
              <a:buNone/>
            </a:pP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dirty="0" smtClean="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b="1" dirty="0" smtClean="0">
                <a:latin typeface="Times New Roman" panose="02020603050405020304" pitchFamily="18" charset="0"/>
                <a:cs typeface="Times New Roman" panose="02020603050405020304" pitchFamily="18" charset="0"/>
              </a:rPr>
              <a:t>Design</a:t>
            </a:r>
            <a:endParaRPr lang="en-IN" sz="36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029235" y="1406865"/>
            <a:ext cx="5208251" cy="4351338"/>
          </a:xfrm>
        </p:spPr>
      </p:pic>
      <p:cxnSp>
        <p:nvCxnSpPr>
          <p:cNvPr id="11" name="Straight Arrow Connector 10"/>
          <p:cNvCxnSpPr/>
          <p:nvPr/>
        </p:nvCxnSpPr>
        <p:spPr>
          <a:xfrm>
            <a:off x="7155851" y="5492433"/>
            <a:ext cx="0" cy="474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6461304" y="5995448"/>
            <a:ext cx="1521069" cy="6622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Calorie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a:bodyPr>
          <a:lstStyle/>
          <a:p>
            <a:pPr algn="ctr"/>
            <a:r>
              <a:rPr lang="en-US" sz="3600" b="1" dirty="0" smtClean="0">
                <a:latin typeface="Times New Roman" pitchFamily="18" charset="0"/>
                <a:cs typeface="Times New Roman" pitchFamily="18" charset="0"/>
              </a:rPr>
              <a:t>Solution Procedure</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772212" y="1627661"/>
            <a:ext cx="10515600" cy="4351338"/>
          </a:xfrm>
        </p:spPr>
        <p:txBody>
          <a:bodyPr>
            <a:normAutofit lnSpcReduction="10000"/>
          </a:bodyPr>
          <a:lstStyle/>
          <a:p>
            <a:r>
              <a:rPr lang="en-US" dirty="0">
                <a:latin typeface="Times New Roman" pitchFamily="18" charset="0"/>
                <a:cs typeface="Times New Roman" pitchFamily="18" charset="0"/>
              </a:rPr>
              <a:t>First, we take the Food101 Dataset</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We preprocess the dataset for training</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After that we split the data 70% - 30% or 80%-20% for testing process</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After splitting the data, train with model CNN, </a:t>
            </a:r>
            <a:r>
              <a:rPr lang="en-US" dirty="0" err="1">
                <a:latin typeface="Times New Roman" pitchFamily="18" charset="0"/>
                <a:cs typeface="Times New Roman" pitchFamily="18" charset="0"/>
              </a:rPr>
              <a:t>SqueezeNet</a:t>
            </a:r>
            <a:r>
              <a:rPr lang="en-US" dirty="0">
                <a:latin typeface="Times New Roman" pitchFamily="18" charset="0"/>
                <a:cs typeface="Times New Roman" pitchFamily="18" charset="0"/>
              </a:rPr>
              <a:t>, VGG16</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Classification of images and prediction of food item names .</a:t>
            </a:r>
            <a:endParaRPr lang="en-IN"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337"/>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Algorithms</a:t>
            </a:r>
            <a:endParaRPr lang="en-US" sz="3600" b="1" dirty="0"/>
          </a:p>
        </p:txBody>
      </p:sp>
      <p:sp>
        <p:nvSpPr>
          <p:cNvPr id="3" name="Content Placeholder 2"/>
          <p:cNvSpPr>
            <a:spLocks noGrp="1"/>
          </p:cNvSpPr>
          <p:nvPr>
            <p:ph idx="1"/>
          </p:nvPr>
        </p:nvSpPr>
        <p:spPr>
          <a:xfrm>
            <a:off x="838200" y="1158874"/>
            <a:ext cx="10515600" cy="4746625"/>
          </a:xfrm>
        </p:spPr>
        <p:txBody>
          <a:bodyPr>
            <a:normAutofit fontScale="92500"/>
          </a:bodyPr>
          <a:lstStyle/>
          <a:p>
            <a:pPr>
              <a:lnSpc>
                <a:spcPct val="150000"/>
              </a:lnSpc>
            </a:pPr>
            <a:r>
              <a:rPr lang="en-US" sz="3000" b="1" dirty="0" smtClean="0">
                <a:latin typeface="Times New Roman" panose="02020603050405020304" pitchFamily="18" charset="0"/>
                <a:cs typeface="Times New Roman" panose="02020603050405020304" pitchFamily="18" charset="0"/>
              </a:rPr>
              <a:t>CNN: </a:t>
            </a:r>
            <a:r>
              <a:rPr lang="en-US" sz="3000" dirty="0" smtClean="0">
                <a:latin typeface="Times New Roman" panose="02020603050405020304" pitchFamily="18" charset="0"/>
                <a:cs typeface="Times New Roman" panose="02020603050405020304" pitchFamily="18" charset="0"/>
              </a:rPr>
              <a:t>CNN </a:t>
            </a:r>
            <a:r>
              <a:rPr lang="en-US" sz="3000" dirty="0">
                <a:latin typeface="Times New Roman" panose="02020603050405020304" pitchFamily="18" charset="0"/>
                <a:cs typeface="Times New Roman" panose="02020603050405020304" pitchFamily="18" charset="0"/>
              </a:rPr>
              <a:t>is a Deep Learning Architecture used for images Classification and Recognition tasks.</a:t>
            </a:r>
          </a:p>
          <a:p>
            <a:pPr>
              <a:lnSpc>
                <a:spcPct val="150000"/>
              </a:lnSpc>
            </a:pPr>
            <a:r>
              <a:rPr lang="en-US" sz="3200" b="1" dirty="0" smtClean="0">
                <a:latin typeface="Times New Roman" pitchFamily="18" charset="0"/>
                <a:cs typeface="Times New Roman" pitchFamily="18" charset="0"/>
              </a:rPr>
              <a:t>VGG16: </a:t>
            </a:r>
            <a:r>
              <a:rPr lang="en-US" dirty="0" smtClean="0">
                <a:latin typeface="Times New Roman" pitchFamily="18" charset="0"/>
                <a:cs typeface="Times New Roman" pitchFamily="18" charset="0"/>
              </a:rPr>
              <a:t>VGG16 focuses on having 3*3 </a:t>
            </a:r>
            <a:r>
              <a:rPr lang="en-US" dirty="0" err="1" smtClean="0">
                <a:latin typeface="Times New Roman" pitchFamily="18" charset="0"/>
                <a:cs typeface="Times New Roman" pitchFamily="18" charset="0"/>
              </a:rPr>
              <a:t>convolutional</a:t>
            </a:r>
            <a:r>
              <a:rPr lang="en-US" dirty="0" smtClean="0">
                <a:latin typeface="Times New Roman" pitchFamily="18" charset="0"/>
                <a:cs typeface="Times New Roman" pitchFamily="18" charset="0"/>
              </a:rPr>
              <a:t> layers stacked on top of each other in increasing depth.</a:t>
            </a:r>
          </a:p>
          <a:p>
            <a:pPr>
              <a:lnSpc>
                <a:spcPct val="150000"/>
              </a:lnSpc>
            </a:pPr>
            <a:r>
              <a:rPr lang="en-US" sz="3200" b="1" dirty="0" err="1" smtClean="0">
                <a:latin typeface="Times New Roman" panose="02020603050405020304" pitchFamily="18" charset="0"/>
                <a:cs typeface="Times New Roman" panose="02020603050405020304" pitchFamily="18" charset="0"/>
              </a:rPr>
              <a:t>SqueezeNet</a:t>
            </a:r>
            <a:r>
              <a:rPr lang="en-US" sz="3200" b="1" dirty="0" smtClean="0">
                <a:latin typeface="Times New Roman" panose="02020603050405020304" pitchFamily="18" charset="0"/>
                <a:cs typeface="Times New Roman" panose="02020603050405020304" pitchFamily="18" charset="0"/>
              </a:rPr>
              <a:t>: </a:t>
            </a:r>
            <a:r>
              <a:rPr lang="en-IN" sz="3000" dirty="0" err="1" smtClean="0">
                <a:latin typeface="Times New Roman" pitchFamily="18" charset="0"/>
                <a:cs typeface="Times New Roman" pitchFamily="18" charset="0"/>
              </a:rPr>
              <a:t>SqueezeNet</a:t>
            </a:r>
            <a:r>
              <a:rPr lang="en-IN" sz="3000" dirty="0" smtClean="0">
                <a:latin typeface="Times New Roman" pitchFamily="18" charset="0"/>
                <a:cs typeface="Times New Roman" pitchFamily="18" charset="0"/>
              </a:rPr>
              <a:t> is a CNN that employs design strategies to reduce the number of parameters, using 1*1 convolution.</a:t>
            </a:r>
          </a:p>
          <a:p>
            <a:pPr>
              <a:lnSpc>
                <a:spcPct val="150000"/>
              </a:lnSpc>
            </a:pPr>
            <a:endParaRPr lang="en-US"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262</TotalTime>
  <Words>835</Words>
  <Application>Microsoft Office PowerPoint</Application>
  <PresentationFormat>Custom</PresentationFormat>
  <Paragraphs>89</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JNTUA COLLEGE OF ENGINEERING PULIVENDULA(AUTONOMOUS)</vt:lpstr>
      <vt:lpstr>Food Recognition and Calorie Analysis using Deep Learning Algorithms</vt:lpstr>
      <vt:lpstr>              Aim and Objectives of the Project:</vt:lpstr>
      <vt:lpstr> Methodology</vt:lpstr>
      <vt:lpstr>Introduction</vt:lpstr>
      <vt:lpstr>Summary of Literature Review</vt:lpstr>
      <vt:lpstr>Design</vt:lpstr>
      <vt:lpstr>Solution Procedure</vt:lpstr>
      <vt:lpstr>Algorithms</vt:lpstr>
      <vt:lpstr>Results:</vt:lpstr>
      <vt:lpstr>OUTPUT SCREEN SHOTS WITH DESCRIPTION </vt:lpstr>
      <vt:lpstr>Slide 12</vt:lpstr>
      <vt:lpstr>Slide 13</vt:lpstr>
      <vt:lpstr>Slide 14</vt:lpstr>
      <vt:lpstr>Slide 15</vt:lpstr>
      <vt:lpstr>Conclusion</vt:lpstr>
      <vt:lpstr>Suggestions for future work</vt:lpstr>
      <vt:lpstr>References</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Emergency Vehicle Detection in Heavy Traffic</dc:title>
  <dc:creator>vijaykumarreddy221@gmail.com</dc:creator>
  <cp:lastModifiedBy>Windows</cp:lastModifiedBy>
  <cp:revision>55</cp:revision>
  <dcterms:created xsi:type="dcterms:W3CDTF">2022-09-07T12:55:00Z</dcterms:created>
  <dcterms:modified xsi:type="dcterms:W3CDTF">2024-03-27T06:30:56Z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581FF3A941584031A6CC95D9BE59EABE</vt:lpwstr>
  </property>
  <property fmtid="{D5CDD505-2E9C-101B-9397-08002B2CF9AE}" pid="3" name="KSOProductBuildVer">
    <vt:lpwstr>1033-11.2.0.11380</vt:lpwstr>
  </property>
</Properties>
</file>